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4" r:id="rId9"/>
    <p:sldId id="268" r:id="rId10"/>
    <p:sldId id="280" r:id="rId11"/>
    <p:sldId id="269" r:id="rId12"/>
    <p:sldId id="281" r:id="rId13"/>
    <p:sldId id="262" r:id="rId14"/>
    <p:sldId id="273" r:id="rId15"/>
    <p:sldId id="272" r:id="rId16"/>
    <p:sldId id="274" r:id="rId17"/>
    <p:sldId id="277" r:id="rId18"/>
    <p:sldId id="275" r:id="rId19"/>
    <p:sldId id="271" r:id="rId20"/>
    <p:sldId id="270" r:id="rId21"/>
    <p:sldId id="276" r:id="rId22"/>
    <p:sldId id="279" r:id="rId23"/>
    <p:sldId id="278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7-019-0247-7" TargetMode="External"/><Relationship Id="rId2" Type="http://schemas.openxmlformats.org/officeDocument/2006/relationships/hyperlink" Target="https://figshare.com/collections/Soccer_match_event_dataset/4415000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i.org/10.1145/334317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A06356A-43DE-43CA-8CA4-0A33516F4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15DE8DED-7A25-4B4F-B25E-FE7799792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79A2725-75E4-4E7E-ABB1-06832AD0B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8D84DB-65C4-418F-B704-D727D9585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75668"/>
            <a:ext cx="9533613" cy="936096"/>
          </a:xfrm>
        </p:spPr>
        <p:txBody>
          <a:bodyPr>
            <a:normAutofit/>
          </a:bodyPr>
          <a:lstStyle/>
          <a:p>
            <a:r>
              <a:rPr lang="en-US" sz="4400" dirty="0"/>
              <a:t>Soccer (football) game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67B06-E8F9-4528-A3BC-E637A66F4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5244572"/>
            <a:ext cx="8830732" cy="690562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Erik Stieve</a:t>
            </a:r>
          </a:p>
          <a:p>
            <a:pPr>
              <a:lnSpc>
                <a:spcPct val="110000"/>
              </a:lnSpc>
            </a:pPr>
            <a:r>
              <a:rPr lang="en-US" sz="1400"/>
              <a:t>Regis University</a:t>
            </a:r>
          </a:p>
          <a:p>
            <a:pPr>
              <a:lnSpc>
                <a:spcPct val="110000"/>
              </a:lnSpc>
            </a:pPr>
            <a:endParaRPr lang="en-US" sz="14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57206D-2084-4CDA-A838-A71F3CA69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9EE7ED0-07AC-46CD-BB45-8A937F4E7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CDCA357-A5A8-433C-A8A8-C2AA30419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86F12BD-B5E2-423B-AFBC-6E7721BDE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34E2172D-51E8-45E5-8491-9B08B9930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6AD8986-C583-47B8-972F-71ECA75D8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DC5AC3F7-AD24-46A9-8728-9194F6E55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DEDD7237-7218-430E-8ADD-43BF1C2FB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63E5FF8B-72D0-4DB3-87B0-3C69D3924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146D15F-3053-4F2B-82C3-B80207D9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17780B06-6133-409B-BD51-74812090A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2554F21-13C1-42E8-9110-C4C41C4A1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3BAF0C28-E449-4281-898F-63660304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6F4CD29-885C-40C0-B1A6-F43CB79C3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6DF9E62-3805-4D23-BD93-19692DC8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0BD96EE-A843-46EA-9ED3-8D805144D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5B9B4B1-2B72-4908-A4B4-F3F542914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CDE6E18B-80A1-4343-986A-22113BA14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C021891D-C947-43B5-A756-CB415C8B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28DEAEB-62B7-4CF3-A79F-CBDAB35F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9AFA58BA-4B4F-4B18-9827-329EBAEB0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A2E8C7AC-2A9B-462B-8B58-36762B4F5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14A116DA-964C-4956-B231-CA53A991E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F3DF947E-05D5-4949-BEF2-B0F1D7325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730C19C-4A91-46FD-8347-4FF72C174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71B03DB5-C807-4B76-B965-9AFCBAC96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51E5BF1-4A80-4C67-AC66-CDD44EB70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86277520-FF1F-4FE4-8765-F5F668905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D42737-809A-43BE-939F-E61C6AB80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83" b="15904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1FF6940-C5C5-4FE7-A7E6-AC95AA3D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0DFF005C-D29D-415E-B942-26193B580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915F7B41-FD13-4105-ABA7-2C1DBC35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F470625E-BCB3-411B-AEA1-ACA517B6D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419D674F-04C2-4670-811C-674B17455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6414D0A-C9A7-43D0-93D1-66841A0B3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1ED189EA-96F1-4EA1-A518-CDE449D14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F393C81-16AB-486B-B1C8-55332336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52BBA0D-2307-49C0-A62A-C69AB44B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3E01BCBE-46AA-4B07-8BF1-F3210E3D3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1">
              <a:extLst>
                <a:ext uri="{FF2B5EF4-FFF2-40B4-BE49-F238E27FC236}">
                  <a16:creationId xmlns:a16="http://schemas.microsoft.com/office/drawing/2014/main" id="{FFA320B4-594E-4DEA-9CA3-AF8341CB8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9D8B998-4D38-4B77-96A6-F487C2F95CD9}"/>
              </a:ext>
            </a:extLst>
          </p:cNvPr>
          <p:cNvSpPr txBox="1"/>
          <p:nvPr/>
        </p:nvSpPr>
        <p:spPr>
          <a:xfrm>
            <a:off x="1127918" y="3939012"/>
            <a:ext cx="4907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Retrieved from: https://www.thisisanfield.com/clubinfo/anfield/</a:t>
            </a:r>
          </a:p>
        </p:txBody>
      </p:sp>
    </p:spTree>
    <p:extLst>
      <p:ext uri="{BB962C8B-B14F-4D97-AF65-F5344CB8AC3E}">
        <p14:creationId xmlns:p14="http://schemas.microsoft.com/office/powerpoint/2010/main" val="34914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7558-41F0-42F7-86DA-EF588243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visualization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7E6E40-6CFA-43FF-AFDB-1CD43EC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50" y="1949546"/>
            <a:ext cx="5523262" cy="4412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3CAB5A-1CF5-42E6-99F1-EDA7D802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314" y="1955700"/>
            <a:ext cx="5523262" cy="44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7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7558-41F0-42F7-86DA-EF588243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5F71E-A731-40B2-B8A3-82105D537B1D}"/>
              </a:ext>
            </a:extLst>
          </p:cNvPr>
          <p:cNvSpPr txBox="1"/>
          <p:nvPr/>
        </p:nvSpPr>
        <p:spPr>
          <a:xfrm>
            <a:off x="6285669" y="6075205"/>
            <a:ext cx="5733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www.google.com/search?rlz=1C1CHBD_enUS734US734&amp;sxsrf=ALeKk03tR9FCUgYo0uGmZAlBLeFeKk_RhQ%3A1607229247073&amp;ei=P1_MX_WGBILdtAaN5qTIDA&amp;q=tottenham+arsenal+2%2F10%2F2018&amp;oq=tottenham+arsenal+2%2F10%2F2018&amp;gs_lcp=CgZwc3ktYWIQAzIFCAAQzQI6BAgAEEc6BggAEAgQHlDVKVjiLWCBMmgAcAJ4AIABSogBjAGSAQEymAEAoAEBqgEHZ3dzLXdpesgBCMABAQ&amp;sclient=psy-ab&amp;ved=0ahUKEwi1ouDCw7jtAhWCLs0KHQ0zCckQ4dUDCA0&amp;uact=5#sie=m;/g/11hcjr60xt;2;/m/02_tc;ln;fp;1;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80FA2-F08D-4C84-9F8F-DCBA9F42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6" y="1923050"/>
            <a:ext cx="5733033" cy="4401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18543-60C1-42A8-872D-B0223A2B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57" y="2280961"/>
            <a:ext cx="5236107" cy="36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7558-41F0-42F7-86DA-EF588243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80FA2-F08D-4C84-9F8F-DCBA9F42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40" y="1923050"/>
            <a:ext cx="5733033" cy="4401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AF49F-734F-498E-8BE2-B466B925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38" y="1923050"/>
            <a:ext cx="5504046" cy="44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25F5-1E21-40A3-BA9B-C93947B1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Predictions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9A6D0-6ACA-414D-83DF-8BF017A88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Predict Game outcomes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Condense events from each game into single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Grids and events combined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Splitting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Drop extraneous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Fouls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Throw-ins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Offsides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Whistles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Protests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1FD9C-DCDC-44E7-B821-646C06B8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657" y="907410"/>
            <a:ext cx="3080696" cy="2045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68E16-D589-4D41-B0C7-A92E9BECD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49" y="3566521"/>
            <a:ext cx="3227605" cy="2127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75F970-A67F-4CF1-B35E-23B810CFC5D7}"/>
              </a:ext>
            </a:extLst>
          </p:cNvPr>
          <p:cNvSpPr txBox="1"/>
          <p:nvPr/>
        </p:nvSpPr>
        <p:spPr>
          <a:xfrm>
            <a:off x="8757448" y="5747659"/>
            <a:ext cx="3431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https://www.thefa.com/football-rules-governance/lawsandrules/laws/football-11-11/law-12---fouls-and-misconduct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8E4F1-CCED-44B0-8039-481F9A7B7849}"/>
              </a:ext>
            </a:extLst>
          </p:cNvPr>
          <p:cNvSpPr txBox="1"/>
          <p:nvPr/>
        </p:nvSpPr>
        <p:spPr>
          <a:xfrm>
            <a:off x="7919207" y="2952926"/>
            <a:ext cx="3080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https://www.soccercoachweekly.net/newsletters/how-to-take-advantage-at-throw-ins/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23369-E71E-4026-99B5-4F1FDB8E0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499" y="3651975"/>
            <a:ext cx="2419158" cy="2264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110621-26AD-4DA7-B2AF-A57781EE696C}"/>
              </a:ext>
            </a:extLst>
          </p:cNvPr>
          <p:cNvSpPr txBox="1"/>
          <p:nvPr/>
        </p:nvSpPr>
        <p:spPr>
          <a:xfrm>
            <a:off x="5301842" y="6014906"/>
            <a:ext cx="2533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https://www.football.london/arsenal-fc/news/sokratis-var-aubameyang-red-card-17554375</a:t>
            </a:r>
          </a:p>
        </p:txBody>
      </p:sp>
    </p:spTree>
    <p:extLst>
      <p:ext uri="{BB962C8B-B14F-4D97-AF65-F5344CB8AC3E}">
        <p14:creationId xmlns:p14="http://schemas.microsoft.com/office/powerpoint/2010/main" val="3268791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4402-8F95-46F1-B21F-7E57EDBF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- Predictions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D56B9-6316-44A5-AEE7-7D461F49F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Correlation plot?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There are 210 fields!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50622-335C-4624-A6E9-17E7B91A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867" y="2249486"/>
            <a:ext cx="4303743" cy="42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7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E9FB-9026-43DB-AB5D-C555096E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Predictions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C9891-CD3E-4A49-943A-0FEF68D06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4789374" cy="35417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Predicting wins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0 = Loss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1 = Draw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2 = 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Wins/losses are even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Draws occur for 34% of games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2BF4E-C76E-48E0-82CD-4CA572C7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17" y="2065912"/>
            <a:ext cx="4613684" cy="409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2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4097-85A3-4F6F-BAE1-FF28271A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Predictions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C4E1A-04F9-4D00-82EA-357FD4791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7D74B-07B1-4476-862B-762D2DB8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65" y="2342594"/>
            <a:ext cx="4582942" cy="3355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D3D36-B121-40DE-AB37-E3D01800E379}"/>
              </a:ext>
            </a:extLst>
          </p:cNvPr>
          <p:cNvSpPr txBox="1"/>
          <p:nvPr/>
        </p:nvSpPr>
        <p:spPr>
          <a:xfrm>
            <a:off x="5611065" y="5698092"/>
            <a:ext cx="458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https://www.forbes.com/sites/sallypercy/2019/10/09/forget-your-crystal-ball-how-can-leaders-really-prepare-for-the-future/?sh=353e55cc2122</a:t>
            </a:r>
          </a:p>
        </p:txBody>
      </p:sp>
    </p:spTree>
    <p:extLst>
      <p:ext uri="{BB962C8B-B14F-4D97-AF65-F5344CB8AC3E}">
        <p14:creationId xmlns:p14="http://schemas.microsoft.com/office/powerpoint/2010/main" val="1426078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4097-85A3-4F6F-BAE1-FF28271A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Predictions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C4E1A-04F9-4D00-82EA-357FD4791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4954590" cy="35417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Pruned 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Optimal K-value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Parameter tuning utilizing grid 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171B9-7329-49D9-A868-8A27A0A2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701752" y="3889372"/>
            <a:ext cx="6403941" cy="456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80EAB-2E14-4AD2-8541-DB63E5C37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82" y="5032439"/>
            <a:ext cx="2673282" cy="1517522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9CE5C071-270B-4C9B-8905-5BE285FD221E}"/>
              </a:ext>
            </a:extLst>
          </p:cNvPr>
          <p:cNvSpPr/>
          <p:nvPr/>
        </p:nvSpPr>
        <p:spPr>
          <a:xfrm>
            <a:off x="7538936" y="4435813"/>
            <a:ext cx="729575" cy="4562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4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6406-47F9-424A-BF32-CB0F8420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Predictions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43D2D-D00F-4D69-B1E7-5B1AA5B0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88" y="3264826"/>
            <a:ext cx="2283714" cy="2013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DA3EA3-7780-4E01-8477-380DCB443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8" y="5278424"/>
            <a:ext cx="2283714" cy="182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543D5F-EA12-49E1-A73F-4E0D97B6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006" y="3261228"/>
            <a:ext cx="2300363" cy="20089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5E35CE-8C88-48E7-AD99-85A6AED6B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006" y="5270170"/>
            <a:ext cx="2300363" cy="1416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97029-E07E-40E7-A52C-2756E783D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613" y="3264826"/>
            <a:ext cx="2287103" cy="20089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803BDF-0D96-495E-B0E6-3A741729A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2269" y="5270170"/>
            <a:ext cx="2300363" cy="1511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3241FFC-AB61-4B27-B1DD-57972F82111C}"/>
              </a:ext>
            </a:extLst>
          </p:cNvPr>
          <p:cNvSpPr txBox="1"/>
          <p:nvPr/>
        </p:nvSpPr>
        <p:spPr>
          <a:xfrm>
            <a:off x="462388" y="2675365"/>
            <a:ext cx="843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Accuracy scores are similar, and the models are not doing well at predicting draws.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75BD6D7-1B49-4CE8-AC04-8940699633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8256" y="3250738"/>
            <a:ext cx="2300364" cy="20268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FC32873-031A-45C6-9105-FFBA9F97EE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256" y="5277545"/>
            <a:ext cx="2300363" cy="1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66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5ECC-916F-49C5-AAD4-AADEE7D3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Predictions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69DBE-4197-4011-B675-948D9A7F1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4412102" cy="35417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draw or not to draw?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EDA will decide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Consolidated total for every unique event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Wins - Blue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Losses - 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Ties - Green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801C-42B8-43BA-A423-1392CBDD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345" y="609600"/>
            <a:ext cx="6112965" cy="59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9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7B66-ACBC-46AF-8494-4E56894B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527" y="623584"/>
            <a:ext cx="5934508" cy="1639886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DF44D1-3FC2-4A18-BD8D-8A79F0DDA9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757" r="9757"/>
          <a:stretch/>
        </p:blipFill>
        <p:spPr>
          <a:xfrm>
            <a:off x="4572000" y="609600"/>
            <a:ext cx="6475413" cy="5181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7FE16-A0B7-4EF8-9467-BDCCB0A3D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6210" y="2249486"/>
            <a:ext cx="5934511" cy="35417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Conclusions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A1466-DA37-48D7-B043-AB2D0785C76B}"/>
              </a:ext>
            </a:extLst>
          </p:cNvPr>
          <p:cNvSpPr txBox="1"/>
          <p:nvPr/>
        </p:nvSpPr>
        <p:spPr>
          <a:xfrm>
            <a:off x="4572000" y="5863905"/>
            <a:ext cx="59345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Retrieved from: https://www.premierleague.com/news/1113111 </a:t>
            </a:r>
          </a:p>
        </p:txBody>
      </p:sp>
    </p:spTree>
    <p:extLst>
      <p:ext uri="{BB962C8B-B14F-4D97-AF65-F5344CB8AC3E}">
        <p14:creationId xmlns:p14="http://schemas.microsoft.com/office/powerpoint/2010/main" val="1430685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1C69-06ED-487B-80A5-8DF5128D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Predictions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CB56F-DDD0-4AED-B370-1B05C7D11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4892267" cy="35417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tie or not to tie?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Scaled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Ties appear to be more ambiguous.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Our models may have challenges predicting ties.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24A92-284D-4CD0-9FC1-3D209DCD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324" y="1017675"/>
            <a:ext cx="5569485" cy="535988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12E7EA1-08A2-43EF-865A-EB9D43E0815F}"/>
              </a:ext>
            </a:extLst>
          </p:cNvPr>
          <p:cNvSpPr/>
          <p:nvPr/>
        </p:nvSpPr>
        <p:spPr>
          <a:xfrm>
            <a:off x="6937695" y="1157681"/>
            <a:ext cx="486562" cy="520117"/>
          </a:xfrm>
          <a:prstGeom prst="ellipse">
            <a:avLst/>
          </a:prstGeom>
          <a:noFill/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35B35-9C33-4715-A00E-5E4FAA30B886}"/>
              </a:ext>
            </a:extLst>
          </p:cNvPr>
          <p:cNvSpPr/>
          <p:nvPr/>
        </p:nvSpPr>
        <p:spPr>
          <a:xfrm>
            <a:off x="8767893" y="4674067"/>
            <a:ext cx="486562" cy="52011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48C26A-4D60-48DC-97C0-4E5A2A63F517}"/>
              </a:ext>
            </a:extLst>
          </p:cNvPr>
          <p:cNvSpPr/>
          <p:nvPr/>
        </p:nvSpPr>
        <p:spPr>
          <a:xfrm>
            <a:off x="10714139" y="5471021"/>
            <a:ext cx="486562" cy="52011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26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7369-1CB0-4FBC-B660-110BA94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Predictions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1D832-E465-4033-8D8C-AC85B5CA0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Draws are difficult to classify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appears to be some ambiguity in the data when it comes to draws.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models were categorizing draws as both wins and losses.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What if we remove the draws?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58C49-EF48-413F-B8CE-99ED90C0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365" y="2509137"/>
            <a:ext cx="3779225" cy="3541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1DEA2-43FB-4AA6-A2C7-D3D523A5B72F}"/>
              </a:ext>
            </a:extLst>
          </p:cNvPr>
          <p:cNvSpPr txBox="1"/>
          <p:nvPr/>
        </p:nvSpPr>
        <p:spPr>
          <a:xfrm>
            <a:off x="7271365" y="6050851"/>
            <a:ext cx="3925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https://the18.com/soccer-entertainment/ajax-reaction-to-defeat-fan-videos</a:t>
            </a:r>
          </a:p>
        </p:txBody>
      </p:sp>
    </p:spTree>
    <p:extLst>
      <p:ext uri="{BB962C8B-B14F-4D97-AF65-F5344CB8AC3E}">
        <p14:creationId xmlns:p14="http://schemas.microsoft.com/office/powerpoint/2010/main" val="785698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6406-47F9-424A-BF32-CB0F8420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Predictions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241FFC-AB61-4B27-B1DD-57972F82111C}"/>
              </a:ext>
            </a:extLst>
          </p:cNvPr>
          <p:cNvSpPr txBox="1"/>
          <p:nvPr/>
        </p:nvSpPr>
        <p:spPr>
          <a:xfrm>
            <a:off x="530695" y="2576681"/>
            <a:ext cx="8432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accuracy scores are much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neural network is our optimal model.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F9490-EF42-4855-ADC6-10D86125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08" y="3932437"/>
            <a:ext cx="2250629" cy="201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F2087-9997-4647-9DC3-F7DEF601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07" y="5937442"/>
            <a:ext cx="2250629" cy="138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FA111-E1B3-4BB1-98BE-FA02C77C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447" y="3932436"/>
            <a:ext cx="2274504" cy="2016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42FCD3-674A-4FDE-8A27-370373632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446" y="5954464"/>
            <a:ext cx="2274505" cy="148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B514D-ED68-40EA-922A-6E99FCEF4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184" y="3906787"/>
            <a:ext cx="2300363" cy="2041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6839F5-7389-42A9-A51B-EADCF07B0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184" y="5956007"/>
            <a:ext cx="2300363" cy="1422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281CE3-6050-41F2-8A70-A281963BBA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0316" y="3914041"/>
            <a:ext cx="2310481" cy="20419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8236AB-154A-4901-8676-2C702A0143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7705" y="5954463"/>
            <a:ext cx="2313091" cy="1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3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A02D-E4DC-44D9-9805-3E5CA5D4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1AA5A-959B-4FF1-81C3-675AFD8CE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Complex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Optimize the spatial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Handling Draws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Advanced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Team quality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Player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00FAD-F38C-4EE7-B066-4020B8D5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94" y="1676299"/>
            <a:ext cx="5437855" cy="4114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18E96-3A24-4C4A-A274-BB3792DA062B}"/>
              </a:ext>
            </a:extLst>
          </p:cNvPr>
          <p:cNvSpPr txBox="1"/>
          <p:nvPr/>
        </p:nvSpPr>
        <p:spPr>
          <a:xfrm>
            <a:off x="5180594" y="5791200"/>
            <a:ext cx="5437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https://sports.ndtv.com/football/unfamiliar-homes-offer-barcelona-real-madrid-fresh-challenge-in-la-liga-title-race-2242525 </a:t>
            </a:r>
          </a:p>
        </p:txBody>
      </p:sp>
    </p:spTree>
    <p:extLst>
      <p:ext uri="{BB962C8B-B14F-4D97-AF65-F5344CB8AC3E}">
        <p14:creationId xmlns:p14="http://schemas.microsoft.com/office/powerpoint/2010/main" val="2750956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3F23-29C3-4AE5-B297-6D88ACD4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C9158-7B4A-409C-924D-A94001451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Good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Predicting end of season?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Assess team progress throughout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Further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Incorporate rankings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Home field advantage?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2AB48-F64D-439D-A73D-C60AB2CA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318" y="1685215"/>
            <a:ext cx="5373354" cy="3694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4A6980-B16B-466E-8381-78646CB32034}"/>
              </a:ext>
            </a:extLst>
          </p:cNvPr>
          <p:cNvSpPr txBox="1"/>
          <p:nvPr/>
        </p:nvSpPr>
        <p:spPr>
          <a:xfrm>
            <a:off x="5818318" y="5379396"/>
            <a:ext cx="3673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https://www.sportskeeda.com/football/premier-league-winners</a:t>
            </a:r>
          </a:p>
        </p:txBody>
      </p:sp>
    </p:spTree>
    <p:extLst>
      <p:ext uri="{BB962C8B-B14F-4D97-AF65-F5344CB8AC3E}">
        <p14:creationId xmlns:p14="http://schemas.microsoft.com/office/powerpoint/2010/main" val="322485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C5998-F972-4EBF-A297-E02F6488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7619B-6329-432E-90AF-61BDF7CE5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9811935" cy="3541714"/>
          </a:xfrm>
        </p:spPr>
        <p:txBody>
          <a:bodyPr/>
          <a:lstStyle/>
          <a:p>
            <a:r>
              <a:rPr lang="en-US" dirty="0"/>
              <a:t>Data retrieved from: </a:t>
            </a:r>
            <a:r>
              <a:rPr lang="en-US" b="0" i="0" u="none" strike="noStrike" dirty="0">
                <a:effectLst/>
                <a:latin typeface="-apple-system"/>
                <a:hlinkClick r:id="rId2"/>
              </a:rPr>
              <a:t>https://figshare.com/collections/Soccer_match_event_dataset/4415000</a:t>
            </a:r>
            <a:endParaRPr lang="en-US" b="0" i="0" u="none" strike="noStrike" dirty="0">
              <a:effectLst/>
              <a:latin typeface="-apple-system"/>
            </a:endParaRPr>
          </a:p>
          <a:p>
            <a:pPr algn="l"/>
            <a:r>
              <a:rPr lang="en-US" b="0" i="0" dirty="0" err="1">
                <a:effectLst/>
              </a:rPr>
              <a:t>Pappalardo</a:t>
            </a:r>
            <a:r>
              <a:rPr lang="en-US" b="0" i="0" dirty="0">
                <a:effectLst/>
              </a:rPr>
              <a:t> et al., (2019) A public data set of </a:t>
            </a:r>
            <a:r>
              <a:rPr lang="en-US" b="0" i="0" dirty="0" err="1">
                <a:effectLst/>
              </a:rPr>
              <a:t>spatio</a:t>
            </a:r>
            <a:r>
              <a:rPr lang="en-US" b="0" i="0" dirty="0">
                <a:effectLst/>
              </a:rPr>
              <a:t>-temporal match events in soccer competitions, Nature Scientific Data 6:236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, </a:t>
            </a:r>
            <a:r>
              <a:rPr lang="en-US" b="0" i="0" u="none" strike="noStrike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https://www.nature.com/articles/s41597-019-0247-7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b="0" i="0" dirty="0" err="1">
                <a:effectLst/>
              </a:rPr>
              <a:t>Pappalardo</a:t>
            </a:r>
            <a:r>
              <a:rPr lang="en-US" b="0" i="0" dirty="0">
                <a:effectLst/>
              </a:rPr>
              <a:t> et al. (2019) </a:t>
            </a:r>
            <a:r>
              <a:rPr lang="en-US" b="0" i="0" dirty="0" err="1">
                <a:effectLst/>
              </a:rPr>
              <a:t>PlayeRank</a:t>
            </a:r>
            <a:r>
              <a:rPr lang="en-US" b="0" i="0" dirty="0">
                <a:effectLst/>
              </a:rPr>
              <a:t>: Data-driven Performance Evaluation and Player Ranking in Soccer via a Machine Learning Approach. ACM Transactions on </a:t>
            </a:r>
            <a:r>
              <a:rPr lang="en-US" b="0" i="0" dirty="0" err="1">
                <a:effectLst/>
              </a:rPr>
              <a:t>Intellingent</a:t>
            </a:r>
            <a:r>
              <a:rPr lang="en-US" b="0" i="0" dirty="0">
                <a:effectLst/>
              </a:rPr>
              <a:t> Systems and Technologies (TIST) 10, 5, Article 59 (September 2019), 27 pages. DOI: </a:t>
            </a:r>
            <a:r>
              <a:rPr lang="en-US" b="0" i="0" u="none" strike="noStrike" dirty="0">
                <a:solidFill>
                  <a:srgbClr val="24292E"/>
                </a:solidFill>
                <a:effectLst/>
                <a:latin typeface="-apple-system"/>
                <a:hlinkClick r:id="rId4"/>
              </a:rPr>
              <a:t>https://doi.org/10.1145/3343172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9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3EA5-6330-4BC6-9C65-5B76FB0DC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81E5C-95C6-4019-AE35-1A9E6DE8D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9" y="2249487"/>
            <a:ext cx="5332411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Sports Analytics are gaining traction to assist the decision-making process</a:t>
            </a:r>
          </a:p>
          <a:p>
            <a:r>
              <a:rPr lang="en-US" dirty="0" err="1"/>
              <a:t>Spatio</a:t>
            </a:r>
            <a:r>
              <a:rPr lang="en-US" dirty="0"/>
              <a:t>-temporal data tracking action on the field</a:t>
            </a:r>
          </a:p>
          <a:p>
            <a:r>
              <a:rPr lang="en-US" dirty="0"/>
              <a:t>Leverage data to analyze tactics</a:t>
            </a:r>
          </a:p>
          <a:p>
            <a:r>
              <a:rPr lang="en-US" dirty="0"/>
              <a:t>Predict match outcomes later in the season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FF61E-484B-4C2A-BB58-0759F9764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5" y="2449746"/>
            <a:ext cx="5368637" cy="2776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C92767-1955-40B5-9AC9-B9AE11089553}"/>
              </a:ext>
            </a:extLst>
          </p:cNvPr>
          <p:cNvSpPr/>
          <p:nvPr/>
        </p:nvSpPr>
        <p:spPr>
          <a:xfrm>
            <a:off x="226435" y="2449746"/>
            <a:ext cx="5368637" cy="27768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4C41D-F911-4497-9AA4-4AACB0FBF4F5}"/>
              </a:ext>
            </a:extLst>
          </p:cNvPr>
          <p:cNvSpPr txBox="1"/>
          <p:nvPr/>
        </p:nvSpPr>
        <p:spPr>
          <a:xfrm>
            <a:off x="226435" y="5226627"/>
            <a:ext cx="5427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Retrieved from: https://www.sportspromedia.com/opinion/ai-sports-analytics-sportlogiq-how-it-works</a:t>
            </a:r>
          </a:p>
        </p:txBody>
      </p:sp>
    </p:spTree>
    <p:extLst>
      <p:ext uri="{BB962C8B-B14F-4D97-AF65-F5344CB8AC3E}">
        <p14:creationId xmlns:p14="http://schemas.microsoft.com/office/powerpoint/2010/main" val="211702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73D9-13A3-41D7-B485-53CDD03A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-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C54FB-ED3A-44DB-ACD7-B890C1994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3797022" cy="3541714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Spatio</a:t>
            </a:r>
            <a:r>
              <a:rPr lang="en-US" sz="1800" dirty="0"/>
              <a:t>-temporal data tracking events from matches during 2017-18 season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Stored in relational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Retrieved as tables in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Links events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Matches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Competitions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E98BA-7C9F-4551-98F5-0F7EF5B9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07" y="2318355"/>
            <a:ext cx="5222933" cy="358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335391-8145-4B43-91AB-DAE232369049}"/>
              </a:ext>
            </a:extLst>
          </p:cNvPr>
          <p:cNvSpPr txBox="1"/>
          <p:nvPr/>
        </p:nvSpPr>
        <p:spPr>
          <a:xfrm>
            <a:off x="7166495" y="1945412"/>
            <a:ext cx="94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C9C0DA-43B3-4D7E-8F79-A9A11410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090" y="3102159"/>
            <a:ext cx="3850458" cy="434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10FF0A-BFA2-475A-B6BD-4B7990A81E8F}"/>
              </a:ext>
            </a:extLst>
          </p:cNvPr>
          <p:cNvSpPr txBox="1"/>
          <p:nvPr/>
        </p:nvSpPr>
        <p:spPr>
          <a:xfrm>
            <a:off x="7766809" y="2742698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662017-2909-4BD8-BB98-3F7D4A395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815" y="3838483"/>
            <a:ext cx="4438650" cy="319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5A0BB-81B2-4F4D-8FA5-3ECB77C55723}"/>
              </a:ext>
            </a:extLst>
          </p:cNvPr>
          <p:cNvSpPr txBox="1"/>
          <p:nvPr/>
        </p:nvSpPr>
        <p:spPr>
          <a:xfrm>
            <a:off x="6911247" y="35111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DEC060-33CD-4CC0-B13A-18B696EBD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252" y="4571742"/>
            <a:ext cx="4582823" cy="6037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F70B80-7BD7-4C3D-9F52-7913B1FE9A10}"/>
              </a:ext>
            </a:extLst>
          </p:cNvPr>
          <p:cNvSpPr txBox="1"/>
          <p:nvPr/>
        </p:nvSpPr>
        <p:spPr>
          <a:xfrm>
            <a:off x="6946499" y="4219282"/>
            <a:ext cx="123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03A38A-127A-4BFE-989E-592EEDB33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890" y="5774651"/>
            <a:ext cx="3850458" cy="3490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4E2EC2-E580-40CA-8D92-708EB642A3C5}"/>
              </a:ext>
            </a:extLst>
          </p:cNvPr>
          <p:cNvSpPr txBox="1"/>
          <p:nvPr/>
        </p:nvSpPr>
        <p:spPr>
          <a:xfrm>
            <a:off x="6747047" y="5421868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Competitions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42CB630-D5CB-459D-B5EF-0E2E8CBD8290}"/>
              </a:ext>
            </a:extLst>
          </p:cNvPr>
          <p:cNvSpPr/>
          <p:nvPr/>
        </p:nvSpPr>
        <p:spPr>
          <a:xfrm>
            <a:off x="6382803" y="2294325"/>
            <a:ext cx="346248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7D5D97-FE28-4B82-889D-8A6B715B90E7}"/>
              </a:ext>
            </a:extLst>
          </p:cNvPr>
          <p:cNvSpPr/>
          <p:nvPr/>
        </p:nvSpPr>
        <p:spPr>
          <a:xfrm>
            <a:off x="10377361" y="4790114"/>
            <a:ext cx="318602" cy="323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43C0A6-757A-4312-91D8-589F86A5732B}"/>
              </a:ext>
            </a:extLst>
          </p:cNvPr>
          <p:cNvSpPr/>
          <p:nvPr/>
        </p:nvSpPr>
        <p:spPr>
          <a:xfrm>
            <a:off x="8273193" y="2294325"/>
            <a:ext cx="346248" cy="369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B2919B-3051-4CBD-A140-95DE4ABAD6EE}"/>
              </a:ext>
            </a:extLst>
          </p:cNvPr>
          <p:cNvSpPr/>
          <p:nvPr/>
        </p:nvSpPr>
        <p:spPr>
          <a:xfrm>
            <a:off x="8487515" y="3832301"/>
            <a:ext cx="346248" cy="369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DC1E84B-925B-43DD-86D0-86B3A036877E}"/>
              </a:ext>
            </a:extLst>
          </p:cNvPr>
          <p:cNvSpPr/>
          <p:nvPr/>
        </p:nvSpPr>
        <p:spPr>
          <a:xfrm>
            <a:off x="7555173" y="2288882"/>
            <a:ext cx="346248" cy="3991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FF37FB-6044-4850-AA68-9E81C662D22D}"/>
              </a:ext>
            </a:extLst>
          </p:cNvPr>
          <p:cNvSpPr/>
          <p:nvPr/>
        </p:nvSpPr>
        <p:spPr>
          <a:xfrm>
            <a:off x="9583684" y="3119713"/>
            <a:ext cx="346248" cy="39910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0E3071-989B-462E-8AF1-E58DACA9FA3A}"/>
              </a:ext>
            </a:extLst>
          </p:cNvPr>
          <p:cNvSpPr/>
          <p:nvPr/>
        </p:nvSpPr>
        <p:spPr>
          <a:xfrm>
            <a:off x="10981189" y="3040448"/>
            <a:ext cx="472744" cy="47068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8598D3-C270-44CF-BD07-9E4A1E4579A9}"/>
              </a:ext>
            </a:extLst>
          </p:cNvPr>
          <p:cNvSpPr/>
          <p:nvPr/>
        </p:nvSpPr>
        <p:spPr>
          <a:xfrm>
            <a:off x="7075921" y="5771982"/>
            <a:ext cx="386386" cy="47641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543EED7-651D-43F0-9FAE-1DD727F01135}"/>
              </a:ext>
            </a:extLst>
          </p:cNvPr>
          <p:cNvCxnSpPr>
            <a:cxnSpLocks/>
            <a:stCxn id="20" idx="4"/>
            <a:endCxn id="21" idx="4"/>
          </p:cNvCxnSpPr>
          <p:nvPr/>
        </p:nvCxnSpPr>
        <p:spPr>
          <a:xfrm rot="16200000" flipH="1">
            <a:off x="7321116" y="1898467"/>
            <a:ext cx="2450357" cy="3980735"/>
          </a:xfrm>
          <a:prstGeom prst="bentConnector3">
            <a:avLst>
              <a:gd name="adj1" fmla="val 10932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0C4C265-A876-41D1-BCCC-D5312F6A494C}"/>
              </a:ext>
            </a:extLst>
          </p:cNvPr>
          <p:cNvCxnSpPr>
            <a:cxnSpLocks/>
            <a:stCxn id="24" idx="3"/>
            <a:endCxn id="25" idx="4"/>
          </p:cNvCxnSpPr>
          <p:nvPr/>
        </p:nvCxnSpPr>
        <p:spPr>
          <a:xfrm rot="16200000" flipH="1">
            <a:off x="8236705" y="1998715"/>
            <a:ext cx="889279" cy="2150928"/>
          </a:xfrm>
          <a:prstGeom prst="bentConnector3">
            <a:avLst>
              <a:gd name="adj1" fmla="val 12570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EE62EA9-AC7D-4646-BB32-ED827107DA0B}"/>
              </a:ext>
            </a:extLst>
          </p:cNvPr>
          <p:cNvCxnSpPr>
            <a:cxnSpLocks/>
            <a:stCxn id="22" idx="4"/>
            <a:endCxn id="23" idx="4"/>
          </p:cNvCxnSpPr>
          <p:nvPr/>
        </p:nvCxnSpPr>
        <p:spPr>
          <a:xfrm rot="16200000" flipH="1">
            <a:off x="7784490" y="3325484"/>
            <a:ext cx="1537976" cy="214322"/>
          </a:xfrm>
          <a:prstGeom prst="bentConnector3">
            <a:avLst>
              <a:gd name="adj1" fmla="val 114864"/>
            </a:avLst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E347594-7B5F-4F6D-9E9B-F8ED2C149BDE}"/>
              </a:ext>
            </a:extLst>
          </p:cNvPr>
          <p:cNvCxnSpPr>
            <a:cxnSpLocks/>
            <a:stCxn id="26" idx="6"/>
            <a:endCxn id="27" idx="5"/>
          </p:cNvCxnSpPr>
          <p:nvPr/>
        </p:nvCxnSpPr>
        <p:spPr>
          <a:xfrm flipH="1">
            <a:off x="7405722" y="3275792"/>
            <a:ext cx="4048211" cy="2902838"/>
          </a:xfrm>
          <a:prstGeom prst="bentConnector4">
            <a:avLst>
              <a:gd name="adj1" fmla="val -5647"/>
              <a:gd name="adj2" fmla="val 110279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31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10" grpId="0"/>
      <p:bldP spid="13" grpId="0"/>
      <p:bldP spid="16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D9B1C3-2E75-4C3D-B96B-4F6B88B4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Process -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20F9D-68EC-4A52-A153-CD4C82638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5894388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Events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Each event in the game has an Event code and a corresponding subevent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Actions are tagged to a player and a location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AD8DA7C-D3EE-457E-ADAA-9C252C62F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5" r="-2" b="-2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53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562E-0F71-4540-A522-3E481722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-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6D8E2-D69D-4AE8-AF50-43F5A0DF3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032887" cy="35417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Link the tables together to create a single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Extract spatial data to make useable for plotting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Remove unnecessary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Process the data for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Convert to coordinates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grids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AA4CA1-6639-467E-9633-BB2F2B6B6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117" y="1410493"/>
            <a:ext cx="861751" cy="260985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997E8A-6B7D-4853-9839-C46D440ECF73}"/>
              </a:ext>
            </a:extLst>
          </p:cNvPr>
          <p:cNvSpPr/>
          <p:nvPr/>
        </p:nvSpPr>
        <p:spPr>
          <a:xfrm>
            <a:off x="7749314" y="2583809"/>
            <a:ext cx="622857" cy="385894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8E308-9145-4279-A722-06BAB116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617" y="1410493"/>
            <a:ext cx="1916214" cy="259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656198-0D84-46A3-BE4A-3984F69F1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65" y="4362836"/>
            <a:ext cx="3085059" cy="2131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7DB908-95A5-48EF-8DC2-FCAD2FF514DE}"/>
              </a:ext>
            </a:extLst>
          </p:cNvPr>
          <p:cNvSpPr/>
          <p:nvPr/>
        </p:nvSpPr>
        <p:spPr>
          <a:xfrm>
            <a:off x="6686026" y="4462943"/>
            <a:ext cx="729842" cy="19043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9B8A3-5A04-450C-9DDA-06260FC1354E}"/>
              </a:ext>
            </a:extLst>
          </p:cNvPr>
          <p:cNvSpPr/>
          <p:nvPr/>
        </p:nvSpPr>
        <p:spPr>
          <a:xfrm>
            <a:off x="7415868" y="4461325"/>
            <a:ext cx="706601" cy="19043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42D3A4-4F28-4294-A05A-88F74BC20882}"/>
              </a:ext>
            </a:extLst>
          </p:cNvPr>
          <p:cNvSpPr/>
          <p:nvPr/>
        </p:nvSpPr>
        <p:spPr>
          <a:xfrm>
            <a:off x="8122469" y="4459707"/>
            <a:ext cx="729842" cy="19043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D5F3C7-E1B2-41B2-AA7E-9BF493FE60DF}"/>
              </a:ext>
            </a:extLst>
          </p:cNvPr>
          <p:cNvSpPr/>
          <p:nvPr/>
        </p:nvSpPr>
        <p:spPr>
          <a:xfrm>
            <a:off x="8852310" y="4459707"/>
            <a:ext cx="706601" cy="19043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2BA87D-F66B-4C24-98EE-4708C5CCCF6B}"/>
              </a:ext>
            </a:extLst>
          </p:cNvPr>
          <p:cNvSpPr/>
          <p:nvPr/>
        </p:nvSpPr>
        <p:spPr>
          <a:xfrm>
            <a:off x="6686026" y="4459706"/>
            <a:ext cx="2872885" cy="49990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251B3C-5290-4421-B78E-993AE0B3B0EB}"/>
              </a:ext>
            </a:extLst>
          </p:cNvPr>
          <p:cNvSpPr/>
          <p:nvPr/>
        </p:nvSpPr>
        <p:spPr>
          <a:xfrm>
            <a:off x="6686026" y="4961228"/>
            <a:ext cx="2872885" cy="4394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422175-9230-4E56-BC8D-D90FF872CC63}"/>
              </a:ext>
            </a:extLst>
          </p:cNvPr>
          <p:cNvSpPr/>
          <p:nvPr/>
        </p:nvSpPr>
        <p:spPr>
          <a:xfrm>
            <a:off x="6684751" y="5864105"/>
            <a:ext cx="2872885" cy="49990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C0A0EA-76DC-4583-8A94-F71BDA9DEF8A}"/>
              </a:ext>
            </a:extLst>
          </p:cNvPr>
          <p:cNvSpPr txBox="1"/>
          <p:nvPr/>
        </p:nvSpPr>
        <p:spPr>
          <a:xfrm>
            <a:off x="9036705" y="4538444"/>
            <a:ext cx="3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959C0-A83D-4D0D-AD91-0C59C6747075}"/>
              </a:ext>
            </a:extLst>
          </p:cNvPr>
          <p:cNvSpPr txBox="1"/>
          <p:nvPr/>
        </p:nvSpPr>
        <p:spPr>
          <a:xfrm>
            <a:off x="9036705" y="4986513"/>
            <a:ext cx="3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4B8F9-F9AF-474F-84B8-3A0CC1FA0985}"/>
              </a:ext>
            </a:extLst>
          </p:cNvPr>
          <p:cNvSpPr txBox="1"/>
          <p:nvPr/>
        </p:nvSpPr>
        <p:spPr>
          <a:xfrm>
            <a:off x="9037780" y="5428456"/>
            <a:ext cx="3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2D4E37-BAD5-42FC-A038-13BBE958EFA4}"/>
              </a:ext>
            </a:extLst>
          </p:cNvPr>
          <p:cNvSpPr txBox="1"/>
          <p:nvPr/>
        </p:nvSpPr>
        <p:spPr>
          <a:xfrm>
            <a:off x="9036705" y="5941841"/>
            <a:ext cx="3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53059D-EE52-4543-8C56-7B7D7635165C}"/>
              </a:ext>
            </a:extLst>
          </p:cNvPr>
          <p:cNvSpPr txBox="1"/>
          <p:nvPr/>
        </p:nvSpPr>
        <p:spPr>
          <a:xfrm>
            <a:off x="8298570" y="5929390"/>
            <a:ext cx="3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DDD5C1-07F1-482F-906E-9A2DF643972C}"/>
              </a:ext>
            </a:extLst>
          </p:cNvPr>
          <p:cNvSpPr txBox="1"/>
          <p:nvPr/>
        </p:nvSpPr>
        <p:spPr>
          <a:xfrm>
            <a:off x="8298570" y="5437355"/>
            <a:ext cx="3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B506BD-07D2-4481-8FC4-F6ACBA681267}"/>
              </a:ext>
            </a:extLst>
          </p:cNvPr>
          <p:cNvSpPr txBox="1"/>
          <p:nvPr/>
        </p:nvSpPr>
        <p:spPr>
          <a:xfrm>
            <a:off x="8298570" y="4978858"/>
            <a:ext cx="3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AED436-2421-457E-991A-97B868284D29}"/>
              </a:ext>
            </a:extLst>
          </p:cNvPr>
          <p:cNvSpPr txBox="1"/>
          <p:nvPr/>
        </p:nvSpPr>
        <p:spPr>
          <a:xfrm>
            <a:off x="8316328" y="4552108"/>
            <a:ext cx="3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F71378-14A7-4552-95D2-EFD1A1FC54D1}"/>
              </a:ext>
            </a:extLst>
          </p:cNvPr>
          <p:cNvSpPr txBox="1"/>
          <p:nvPr/>
        </p:nvSpPr>
        <p:spPr>
          <a:xfrm>
            <a:off x="7583187" y="5935856"/>
            <a:ext cx="3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689219-2A26-4B7C-B0A0-A8539915D0CF}"/>
              </a:ext>
            </a:extLst>
          </p:cNvPr>
          <p:cNvSpPr txBox="1"/>
          <p:nvPr/>
        </p:nvSpPr>
        <p:spPr>
          <a:xfrm>
            <a:off x="7603202" y="5420289"/>
            <a:ext cx="3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5769FB-93F2-4969-AF7D-A163C85CAB5D}"/>
              </a:ext>
            </a:extLst>
          </p:cNvPr>
          <p:cNvSpPr txBox="1"/>
          <p:nvPr/>
        </p:nvSpPr>
        <p:spPr>
          <a:xfrm>
            <a:off x="7563771" y="4978858"/>
            <a:ext cx="4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77006B-612F-4EB5-96B0-4DECAE93C830}"/>
              </a:ext>
            </a:extLst>
          </p:cNvPr>
          <p:cNvSpPr txBox="1"/>
          <p:nvPr/>
        </p:nvSpPr>
        <p:spPr>
          <a:xfrm>
            <a:off x="7554776" y="4544856"/>
            <a:ext cx="45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6DE303-81E9-4457-916E-8DA891547075}"/>
              </a:ext>
            </a:extLst>
          </p:cNvPr>
          <p:cNvSpPr txBox="1"/>
          <p:nvPr/>
        </p:nvSpPr>
        <p:spPr>
          <a:xfrm>
            <a:off x="6834125" y="5929390"/>
            <a:ext cx="45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461839-FFEC-489A-B8D4-964000865088}"/>
              </a:ext>
            </a:extLst>
          </p:cNvPr>
          <p:cNvSpPr txBox="1"/>
          <p:nvPr/>
        </p:nvSpPr>
        <p:spPr>
          <a:xfrm>
            <a:off x="6826425" y="5434059"/>
            <a:ext cx="45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97C04C-143F-4117-B682-6030DC9417C4}"/>
              </a:ext>
            </a:extLst>
          </p:cNvPr>
          <p:cNvSpPr txBox="1"/>
          <p:nvPr/>
        </p:nvSpPr>
        <p:spPr>
          <a:xfrm>
            <a:off x="6846345" y="4991107"/>
            <a:ext cx="45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2F62BC-1F5D-4291-99C7-0256C3FDB771}"/>
              </a:ext>
            </a:extLst>
          </p:cNvPr>
          <p:cNvSpPr txBox="1"/>
          <p:nvPr/>
        </p:nvSpPr>
        <p:spPr>
          <a:xfrm>
            <a:off x="6851904" y="4537984"/>
            <a:ext cx="45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3214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CD9B-4861-4F8D-B37C-E37A1EDA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D0A4C-4563-401A-A2CB-88B5C4A62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Visualize team tactics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Parse out single game events by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centroid for each player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8E6DD-20E3-4490-A6C1-EEB89647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817" y="2098711"/>
            <a:ext cx="3029892" cy="26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18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D8CF-7702-4A62-8431-532216D2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Analysis - Visualization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A0367-AC71-45E9-8476-5AB56E95A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Display team tactics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Tottenham Hotspur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Official 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Tactical Assessment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Opposing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CC149-FD04-4F72-9583-2AE307EE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203" y="2249486"/>
            <a:ext cx="5645196" cy="435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5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7558-41F0-42F7-86DA-EF588243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5F71E-A731-40B2-B8A3-82105D537B1D}"/>
              </a:ext>
            </a:extLst>
          </p:cNvPr>
          <p:cNvSpPr txBox="1"/>
          <p:nvPr/>
        </p:nvSpPr>
        <p:spPr>
          <a:xfrm>
            <a:off x="6349449" y="6150706"/>
            <a:ext cx="5378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https://www.google.com/</a:t>
            </a:r>
            <a:r>
              <a:rPr lang="en-US" sz="800" dirty="0" err="1"/>
              <a:t>search?q</a:t>
            </a:r>
            <a:r>
              <a:rPr lang="en-US" sz="800" dirty="0"/>
              <a:t>=tottenham+arsenal+11%2F18%2F2017&amp;rlz=1C1CHBD_enUS734US734&amp;oq=tottenham+arsenal+11%2F18%2F2017&amp;aqs=chrome..69i57j33i160.24003j1j15&amp;sourceid=</a:t>
            </a:r>
            <a:r>
              <a:rPr lang="en-US" sz="800" dirty="0" err="1"/>
              <a:t>chrome&amp;ie</a:t>
            </a:r>
            <a:r>
              <a:rPr lang="en-US" sz="800" dirty="0"/>
              <a:t>=UTF-8#sie=m;/g/11hcjrlyyx;2;/m/02_tc;ln;fp;1;;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EB37B-0395-4EFA-B30F-8F2298B7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3" y="1938802"/>
            <a:ext cx="5738838" cy="4401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95335-5861-409F-83BD-6AA1BF04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50" y="2390808"/>
            <a:ext cx="5378359" cy="37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79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897</Words>
  <Application>Microsoft Office PowerPoint</Application>
  <PresentationFormat>Widescreen</PresentationFormat>
  <Paragraphs>158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-apple-system</vt:lpstr>
      <vt:lpstr>Arial</vt:lpstr>
      <vt:lpstr>Tw Cen MT</vt:lpstr>
      <vt:lpstr>Circuit</vt:lpstr>
      <vt:lpstr>Soccer (football) game analysis</vt:lpstr>
      <vt:lpstr>Overview</vt:lpstr>
      <vt:lpstr>Purpose</vt:lpstr>
      <vt:lpstr>Process - Data</vt:lpstr>
      <vt:lpstr>Process - Data</vt:lpstr>
      <vt:lpstr>Process - Data</vt:lpstr>
      <vt:lpstr>Analysis - Visualization</vt:lpstr>
      <vt:lpstr>Analysis - Visualization</vt:lpstr>
      <vt:lpstr>Analysis - visualization</vt:lpstr>
      <vt:lpstr>Analysis - visualization</vt:lpstr>
      <vt:lpstr>Analysis - visualization</vt:lpstr>
      <vt:lpstr>Analysis - visualization</vt:lpstr>
      <vt:lpstr>Analysis - Predictions</vt:lpstr>
      <vt:lpstr>Analysis - Predictions</vt:lpstr>
      <vt:lpstr>Analysis - Predictions</vt:lpstr>
      <vt:lpstr>Analysis - Predictions</vt:lpstr>
      <vt:lpstr>Analysis - Predictions</vt:lpstr>
      <vt:lpstr>Analysis - Predictions</vt:lpstr>
      <vt:lpstr>Analysis - Predictions</vt:lpstr>
      <vt:lpstr>Analysis - Predictions</vt:lpstr>
      <vt:lpstr>Analysis - Predictions</vt:lpstr>
      <vt:lpstr>Analysis - Predictions</vt:lpstr>
      <vt:lpstr>Challenges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game analysis</dc:title>
  <dc:creator>Stieve, Erik</dc:creator>
  <cp:lastModifiedBy>Erik Stieve</cp:lastModifiedBy>
  <cp:revision>41</cp:revision>
  <dcterms:created xsi:type="dcterms:W3CDTF">2020-12-07T05:55:53Z</dcterms:created>
  <dcterms:modified xsi:type="dcterms:W3CDTF">2020-12-10T04:05:46Z</dcterms:modified>
</cp:coreProperties>
</file>